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49" r:id="rId2"/>
    <p:sldId id="440" r:id="rId3"/>
    <p:sldId id="436" r:id="rId4"/>
    <p:sldId id="437" r:id="rId5"/>
    <p:sldId id="438" r:id="rId6"/>
    <p:sldId id="442" r:id="rId7"/>
    <p:sldId id="443" r:id="rId8"/>
    <p:sldId id="444" r:id="rId9"/>
    <p:sldId id="445" r:id="rId10"/>
    <p:sldId id="446" r:id="rId11"/>
    <p:sldId id="447" r:id="rId12"/>
    <p:sldId id="441" r:id="rId13"/>
    <p:sldId id="448" r:id="rId14"/>
    <p:sldId id="45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45" autoAdjust="0"/>
  </p:normalViewPr>
  <p:slideViewPr>
    <p:cSldViewPr snapToGrid="0">
      <p:cViewPr>
        <p:scale>
          <a:sx n="66" d="100"/>
          <a:sy n="66" d="100"/>
        </p:scale>
        <p:origin x="1229" y="7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616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FA05C-CC1A-46D1-A0BA-25B85E56977F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176C1-08FF-49C0-A776-E01DBC803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62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5C0FB5-4D7E-4900-814E-F1EF4DAD5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6E04DC9-0853-4884-A5A9-46BC734D1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FA22EF-1E0E-41E3-AB51-A7D2FF4F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156E-F46E-4703-A440-E2E94067CDA3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86A6E0-6CD1-4F44-8B90-85B962636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D4FAA9-46D7-44B0-96A0-50E2B13B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4C4-69B4-45E2-998F-92225FC4A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19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BAE62E-85DB-41A6-93BA-6170DF12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A6D0B4F-D5CB-4920-B5C8-8EF1E5146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2078BC-1C0E-41DC-80FF-52306B7E2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156E-F46E-4703-A440-E2E94067CDA3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719915-EF4A-4798-A51A-271F9C12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E5E0DF-C22D-40E2-8160-FD13C2CA4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4C4-69B4-45E2-998F-92225FC4A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9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C49CF51-6EED-4097-9269-9EC000B1C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BF3EFBE-71AE-45A0-A1AA-095749542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6D63AF9-7182-4309-83F9-64C5A9290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156E-F46E-4703-A440-E2E94067CDA3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614154-00EB-4D7F-820A-565801452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E2F4812-C3CB-478D-8000-1CC14DEC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4C4-69B4-45E2-998F-92225FC4A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16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C77154-6148-4B52-8749-3C1959C3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795354-1E95-4B47-897C-8E0EE1142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ACD752D-3755-4DC5-8550-371FECE46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156E-F46E-4703-A440-E2E94067CDA3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C500D6-6024-4FC0-96D2-9966FC12D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502CB4-9FF8-49BF-8014-A84DFE47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4C4-69B4-45E2-998F-92225FC4A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32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37B8AB-157E-44DD-9399-280F3C67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6D52249-D5C5-4C69-A2AE-10F27709A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4713A9F-5043-4073-9544-5B8812707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156E-F46E-4703-A440-E2E94067CDA3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D246B71-A98C-411F-AF8F-4679397E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6DAED3-BD23-4292-8878-83AA348BC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4C4-69B4-45E2-998F-92225FC4A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44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4F591C-CF04-4AD4-87A7-4BD927DB3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B62D0F-BE89-4395-9478-7CDF4AA83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DABB0D9-D82B-4208-A1EB-629589324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FF624CB-B689-4901-9473-00BFB8814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156E-F46E-4703-A440-E2E94067CDA3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DD680ED-3C98-48DE-8FDD-83377FD7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02DDA1-4E1E-4BBF-8369-C0B3F35A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4C4-69B4-45E2-998F-92225FC4A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67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7ED320-96E9-4D45-B6E3-6B33BF1C0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2FA59F2-5A07-40AA-8E79-FA874FDCD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975B276-C08D-4208-84B9-928277FB6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5A7A228-EBCC-4B5E-AA31-FAAA8110BE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9547F26-987E-48BD-B8DF-729E45C47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0CB3678-E950-4E17-B0CD-B5224AD98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156E-F46E-4703-A440-E2E94067CDA3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2FA748C-89E9-4D85-A6D6-789B166C8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D2622B2-2315-4D1C-8B61-F4ED2663A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4C4-69B4-45E2-998F-92225FC4A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7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3D3F0A-C1A8-49BB-88D3-EE11A1AB1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4A79E93-D0CE-412E-9D69-A12261C8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156E-F46E-4703-A440-E2E94067CDA3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D953B10-BF56-4309-AC34-5EAD9E5F2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B0963A8-9CA2-44ED-8B74-2F9FCE8DA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4C4-69B4-45E2-998F-92225FC4A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95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2928763-242A-46A2-9295-C001F89D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156E-F46E-4703-A440-E2E94067CDA3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03833C0-B890-4B9E-B6FC-FA3E21B47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12DC82B-118D-447F-A012-1FA78A56A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4C4-69B4-45E2-998F-92225FC4A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4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FE4507-350B-4A2C-96E9-4592C9082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D6EE44-69CB-4B6E-BD3B-1A85D9CF3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74E5624-8E3A-4D41-A284-FA8E71E85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BCEFE55-16AC-4D21-8F28-0815583D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156E-F46E-4703-A440-E2E94067CDA3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BE4D241-E639-45A2-B17E-D57D18091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9C597DB-018C-4A2E-B6FB-A5ADB0AF1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4C4-69B4-45E2-998F-92225FC4A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41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4AF147-773B-4083-9E92-1F9309920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57F81A9-ED22-4AA8-85DC-5C9BAC7B1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F3E4DD6-98D0-4C32-A31F-CFBA50B16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79DB7F6-19B3-4A8E-B6DC-E6D099F6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156E-F46E-4703-A440-E2E94067CDA3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C2F4571-0FFC-4D3C-9CE8-0CE381E6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6A4D6D3-759E-4481-9592-3F74D83CC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4C4-69B4-45E2-998F-92225FC4A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5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EF460A-1437-47D8-9C32-023424F03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C6225D3-D3AB-41D1-A210-B7631BB09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15B94C-5454-4365-A34A-8479E7C95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E156E-F46E-4703-A440-E2E94067CDA3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7BAFE5-0B95-401F-8FA9-A804EA0C1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E5FE7B-C2C2-4454-90AB-D70EA1C90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774C4-69B4-45E2-998F-92225FC4A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06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8328660" y="2037338"/>
            <a:ext cx="6949441" cy="6812280"/>
          </a:xfrm>
          <a:prstGeom prst="ellipse">
            <a:avLst/>
          </a:prstGeom>
          <a:noFill/>
          <a:ln w="28575">
            <a:solidFill>
              <a:srgbClr val="334A8D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4A8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8701" y="1180547"/>
            <a:ext cx="9410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334A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СОСТОЯНИЕ ПСИХОЛОГИЧЕСКОЙ СЛУЖБЫ РЕСПУБЛИКИ КРЫМ</a:t>
            </a:r>
            <a:endParaRPr lang="ru-RU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20140" y="2631145"/>
            <a:ext cx="5783579" cy="563880"/>
          </a:xfrm>
          <a:prstGeom prst="roundRect">
            <a:avLst/>
          </a:prstGeom>
          <a:solidFill>
            <a:srgbClr val="334A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Arial Black" panose="020B0A04020102020204" pitchFamily="34" charset="0"/>
              </a:rPr>
              <a:t>НАГРЕБЕЦКАЯ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СВЕТЛАНА </a:t>
            </a:r>
            <a:r>
              <a:rPr lang="ru-RU" dirty="0" smtClean="0">
                <a:latin typeface="Arial Black" panose="020B0A04020102020204" pitchFamily="34" charset="0"/>
              </a:rPr>
              <a:t>ГЕННАДЬЕВНА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4420" y="3568405"/>
            <a:ext cx="5379719" cy="2261742"/>
          </a:xfrm>
          <a:prstGeom prst="roundRect">
            <a:avLst/>
          </a:prstGeom>
          <a:noFill/>
          <a:ln>
            <a:solidFill>
              <a:srgbClr val="334A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334A8D"/>
                </a:solidFill>
                <a:latin typeface="Arial Black" panose="020B0A04020102020204" pitchFamily="34" charset="0"/>
              </a:rPr>
              <a:t>Методист Центра по воспитательной работе и основам здоровья, преподаватель кафедры психологии и педагогики Крымского республиканского института постдипломного педагогического образования</a:t>
            </a:r>
            <a:endParaRPr lang="ru-RU" dirty="0">
              <a:solidFill>
                <a:srgbClr val="334A8D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76"/>
          <a:stretch/>
        </p:blipFill>
        <p:spPr>
          <a:xfrm>
            <a:off x="7682592" y="2410718"/>
            <a:ext cx="3976008" cy="3963587"/>
          </a:xfrm>
          <a:prstGeom prst="ellipse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C20B919-A713-4F44-B944-EC09C6F7A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995" y="230086"/>
            <a:ext cx="874597" cy="5473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1D0D8090-BA8E-4CA0-BD21-ED664384FDDA}"/>
              </a:ext>
            </a:extLst>
          </p:cNvPr>
          <p:cNvSpPr txBox="1">
            <a:spLocks/>
          </p:cNvSpPr>
          <p:nvPr/>
        </p:nvSpPr>
        <p:spPr>
          <a:xfrm>
            <a:off x="8100034" y="289845"/>
            <a:ext cx="2339367" cy="520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ГБОУ ДПО РК</a:t>
            </a:r>
            <a:b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«Крымский республиканский институт постдипломного педагогического образования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948" y="289845"/>
            <a:ext cx="483585" cy="48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260701" y="230086"/>
            <a:ext cx="225202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</a:t>
            </a:r>
          </a:p>
          <a:p>
            <a:pPr lvl="0"/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науки и молодежи </a:t>
            </a:r>
          </a:p>
          <a:p>
            <a:pPr lvl="0"/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Республики Крым</a:t>
            </a:r>
            <a:endParaRPr lang="ru-RU" sz="10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" y="189949"/>
            <a:ext cx="1767712" cy="66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5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688" y="1513442"/>
            <a:ext cx="10342727" cy="6228128"/>
          </a:xfrm>
        </p:spPr>
        <p:txBody>
          <a:bodyPr>
            <a:normAutofit/>
          </a:bodyPr>
          <a:lstStyle/>
          <a:p>
            <a:pPr marL="0" indent="725488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</a:t>
            </a:r>
            <a:r>
              <a:rPr lang="ru-RU" sz="18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развития системы психолого-педагогической помощи: совершенствование управления, нормативно-правового регулирования, кадровое, методическое, научное, информационное и материально-техническое обеспечение деятельности по организации психолого-педагогической помощи</a:t>
            </a:r>
            <a:r>
              <a:rPr lang="ru-RU" sz="18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ru-RU" sz="1800" b="1" dirty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реализации Концепции: организация проведения мониторинга психологических рисков образовательной среды, эффективности оказания психолого-педагогической помощи, апробации, адаптации и внедрения в профессиональную практику педагогов-психологов единых подходов, стандартов, протоколов и инструментов оказания психолого-педагогической помощи участникам образовательных отношений, в особенности обучающимся целевых групп.</a:t>
            </a:r>
          </a:p>
          <a:p>
            <a:pPr marL="11430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975" y="10994"/>
            <a:ext cx="1597025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60400" y="3464560"/>
            <a:ext cx="10728960" cy="1757679"/>
          </a:xfrm>
          <a:prstGeom prst="roundRect">
            <a:avLst/>
          </a:prstGeom>
          <a:noFill/>
          <a:ln>
            <a:solidFill>
              <a:srgbClr val="334A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334A8D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5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722" y="1007689"/>
            <a:ext cx="11232108" cy="55628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 </a:t>
            </a:r>
            <a:r>
              <a:rPr lang="ru-RU" sz="24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педагоги – 192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Фактически работает  - 134 человека + 34 внешних совместителя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 педагогов-психологов – 466,5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Фактически работающих –393 человек + 8 внешних совместителей </a:t>
            </a:r>
            <a:endParaRPr lang="ru-RU" sz="2400" b="1" dirty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70722" y="1268289"/>
            <a:ext cx="9430745" cy="1058221"/>
          </a:xfrm>
          <a:prstGeom prst="roundRect">
            <a:avLst/>
          </a:prstGeom>
          <a:solidFill>
            <a:srgbClr val="334A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Arial Black" panose="020B0A04020102020204" pitchFamily="34" charset="0"/>
              </a:rPr>
              <a:t>СТАВКИ СПЕЦИАЛИСТОВ ПСИХОЛОГИЧЕСКОЙ СЛУЖБЫ В ОБРАЗОВАТЕЛЬНЫХ ОРГАНИЗАЦИЯХ РЕСПУБЛИКИ КРЫМ  (ДАННЫЕ НА 1 КВАРТАЛ 2025)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5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479771" y="-1706693"/>
            <a:ext cx="4861367" cy="4861367"/>
          </a:xfrm>
          <a:prstGeom prst="ellipse">
            <a:avLst/>
          </a:prstGeom>
          <a:solidFill>
            <a:srgbClr val="334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43" y="1757016"/>
            <a:ext cx="11578243" cy="456282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>
                <a:latin typeface="Times New Roman" pitchFamily="18" charset="0"/>
                <a:cs typeface="Times New Roman" pitchFamily="18" charset="0"/>
              </a:rPr>
            </a:b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3000" dirty="0">
              <a:solidFill>
                <a:srgbClr val="10101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 smtClean="0">
              <a:solidFill>
                <a:srgbClr val="10101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solidFill>
                <a:srgbClr val="10101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БЮДЖЕТНОЕ ОБРАЗОВАТЕЛЬНОЕ УЧРЕЖДЕНИЕ ДОПОЛНИТЕЛЬНОГО ПРОФЕССИОНАЛЬНОГО ОБРАЗОВАНИЯ РЕСПУБЛИКИ КРЫМ «КРЫМСКИЙ РЕСПУБЛИКАНСКИЙ ИНСТИТУТ ПОСТДИПЛОМНОГО ПЕДАГОГИЧЕСКОГО ОБРАЗОВАНИЯ»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b="1" dirty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20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общих подходов к деятельности специалистов </a:t>
            </a:r>
            <a:r>
              <a:rPr lang="ru-RU" sz="20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психологических служб </a:t>
            </a:r>
            <a:r>
              <a:rPr lang="ru-RU" sz="20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образования </a:t>
            </a:r>
            <a:r>
              <a:rPr lang="ru-RU" sz="20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</a:t>
            </a:r>
            <a:r>
              <a:rPr lang="ru-RU" sz="20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Крым, повышение </a:t>
            </a:r>
            <a:r>
              <a:rPr lang="ru-RU" sz="20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эффективности деятельности </a:t>
            </a:r>
            <a:r>
              <a:rPr lang="ru-RU" sz="20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специалистов, а также реализация целевых </a:t>
            </a:r>
            <a:r>
              <a:rPr lang="ru-RU" sz="20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9792">
                        <a14:foregroundMark x1="23333" y1="88614" x2="23333" y2="88614"/>
                        <a14:foregroundMark x1="20208" y1="84653" x2="20208" y2="84653"/>
                        <a14:foregroundMark x1="11458" y1="85644" x2="11458" y2="85644"/>
                        <a14:foregroundMark x1="7083" y1="87129" x2="7083" y2="87129"/>
                        <a14:foregroundMark x1="29583" y1="85644" x2="29583" y2="85644"/>
                        <a14:foregroundMark x1="35833" y1="85644" x2="35833" y2="85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1139"/>
          <a:stretch/>
        </p:blipFill>
        <p:spPr bwMode="auto">
          <a:xfrm>
            <a:off x="4861665" y="436175"/>
            <a:ext cx="2286000" cy="151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19855" y="195349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КРИППО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929" y="1170894"/>
            <a:ext cx="10809514" cy="5687106"/>
          </a:xfrm>
        </p:spPr>
        <p:txBody>
          <a:bodyPr>
            <a:normAutofit/>
          </a:bodyPr>
          <a:lstStyle/>
          <a:p>
            <a:pPr>
              <a:buFontTx/>
              <a:buChar char="-"/>
              <a:tabLst>
                <a:tab pos="3495675" algn="l"/>
              </a:tabLst>
            </a:pPr>
            <a:r>
              <a:rPr lang="ru-RU" sz="20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  <a:r>
              <a:rPr lang="ru-RU" sz="20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дополнительных профессиональных программ повышения квалификации </a:t>
            </a:r>
            <a:r>
              <a:rPr lang="ru-RU" sz="20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(ДПП ПК  с 21 по 24 год для педагогов психологов  реализовано  19 комплексных программ по общим вопросам деятельности психологической  программ, 36 программ по работе с детьми ОВЗ , 24 программы профилактической направленности и других. Всего 120 потоков 2810 специалистов) </a:t>
            </a:r>
          </a:p>
          <a:p>
            <a:pPr>
              <a:buFontTx/>
              <a:buChar char="-"/>
              <a:tabLst>
                <a:tab pos="3495675" algn="l"/>
              </a:tabLst>
            </a:pPr>
            <a:r>
              <a:rPr lang="ru-RU" sz="20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роведение семинаров, семинаров практикумов, </a:t>
            </a:r>
            <a:r>
              <a:rPr lang="ru-RU" sz="2000" b="1" dirty="0" err="1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вебинаров</a:t>
            </a:r>
            <a:r>
              <a:rPr lang="ru-RU" sz="20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консультации для специалистов (62 мероприятия)</a:t>
            </a:r>
          </a:p>
          <a:p>
            <a:pPr>
              <a:buFontTx/>
              <a:buChar char="-"/>
              <a:tabLst>
                <a:tab pos="3495675" algn="l"/>
              </a:tabLst>
            </a:pPr>
            <a:r>
              <a:rPr lang="ru-RU" sz="20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конкурсов для педагогов психологов «Крымский улей» и региональный этап Всероссийского конкурса профессионального мастерства «Педагог-психолог»</a:t>
            </a:r>
          </a:p>
          <a:p>
            <a:pPr>
              <a:buFontTx/>
              <a:buChar char="-"/>
              <a:tabLst>
                <a:tab pos="3495675" algn="l"/>
              </a:tabLst>
            </a:pPr>
            <a:r>
              <a:rPr lang="ru-RU" sz="20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методических рекомендаций</a:t>
            </a:r>
          </a:p>
          <a:p>
            <a:pPr>
              <a:buFontTx/>
              <a:buChar char="-"/>
              <a:tabLst>
                <a:tab pos="3495675" algn="l"/>
              </a:tabLst>
            </a:pPr>
            <a:r>
              <a:rPr lang="ru-RU" sz="20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мониторингов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627" y="4764088"/>
            <a:ext cx="2262187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73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-2134854" y="549991"/>
            <a:ext cx="5278523" cy="5023219"/>
          </a:xfrm>
          <a:prstGeom prst="ellipse">
            <a:avLst/>
          </a:prstGeom>
          <a:noFill/>
          <a:ln w="28575">
            <a:solidFill>
              <a:srgbClr val="334A8D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4A8D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27242" y="-2412749"/>
            <a:ext cx="8366824" cy="8366824"/>
          </a:xfrm>
          <a:prstGeom prst="ellipse">
            <a:avLst/>
          </a:prstGeom>
          <a:solidFill>
            <a:srgbClr val="334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59416" y="2173410"/>
            <a:ext cx="59024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499" y="748146"/>
            <a:ext cx="8315341" cy="498088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0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206" y="532263"/>
            <a:ext cx="9265275" cy="5644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22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коллегии Минобразования РФ от 29.03.95 № 7/1 «О состоянии и перспективах развития службы практической психологии образования в РФ</a:t>
            </a:r>
            <a:r>
              <a:rPr lang="ru-RU" sz="22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>
              <a:buNone/>
            </a:pPr>
            <a:endParaRPr lang="ru-RU" sz="2200" b="1" dirty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22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образования РФ от 22 октября 1999 Г. № 636 </a:t>
            </a:r>
            <a:r>
              <a:rPr lang="ru-RU" sz="22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положения о службе практической психологии в системе министерства образования российской федерации»</a:t>
            </a:r>
          </a:p>
          <a:p>
            <a:pPr marL="0" indent="0">
              <a:buNone/>
            </a:pPr>
            <a:endParaRPr lang="ru-RU" sz="2200" b="1" dirty="0" smtClean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2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"Об образовании в Российской Федерации" от 29.12.2012 N </a:t>
            </a:r>
            <a:r>
              <a:rPr lang="ru-RU" sz="22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273-ФЗ</a:t>
            </a:r>
          </a:p>
          <a:p>
            <a:pPr marL="0" indent="0">
              <a:buNone/>
            </a:pPr>
            <a:endParaRPr lang="ru-RU" sz="2200" b="1" dirty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2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22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№ СК-13/07вн </a:t>
            </a:r>
            <a:r>
              <a:rPr lang="ru-RU" sz="22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системы психолого-педагогической помощи в сфере общего образования и среднего профессионального образования в Российской Федерации на период до 2030 года", </a:t>
            </a:r>
            <a:r>
              <a:rPr lang="ru-RU" sz="22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Утвержденная </a:t>
            </a:r>
            <a:r>
              <a:rPr lang="ru-RU" sz="2200" b="1" dirty="0" err="1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Минпросвещением</a:t>
            </a:r>
            <a:r>
              <a:rPr lang="ru-RU" sz="22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</a:t>
            </a:r>
            <a:r>
              <a:rPr lang="ru-RU" sz="22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18.06.2024</a:t>
            </a:r>
            <a:r>
              <a:rPr lang="ru-RU" sz="22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377" y="532263"/>
            <a:ext cx="1942531" cy="163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805" y="1209815"/>
            <a:ext cx="11368585" cy="52835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организационно-правовое </a:t>
            </a:r>
            <a:r>
              <a:rPr lang="ru-RU" sz="22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регулирование деятельности по психолого-педагогическому сопровождению </a:t>
            </a:r>
            <a:r>
              <a:rPr lang="ru-RU" sz="2200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(объединяет функции по нормативному и правовому регулированию оказания психолого-педагогической помощи участникам образовательных отношений, реализации внутри- и межведомственного взаимодействия, материально-техническому обеспечению, оплате труда педагогов-психологов и иное</a:t>
            </a:r>
            <a:r>
              <a:rPr lang="ru-RU" sz="2200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0" indent="0" algn="just">
              <a:buNone/>
            </a:pPr>
            <a:endParaRPr lang="ru-RU" sz="2200" dirty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2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кадровое обеспечение психолого-педагогического сопровождения </a:t>
            </a:r>
            <a:r>
              <a:rPr lang="ru-RU" sz="2200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(рассматривает функции по обеспечению качества профессиональной подготовки педагогов-психологов и повышению уровня их квалификации; по реализации системы наставничества молодых специалистов; проведению конкурсов профессионального мастерства; восполнению кадрового дефицита образовательных организаций в педагогах-психологах и иное);</a:t>
            </a:r>
          </a:p>
          <a:p>
            <a:pPr marL="0" indent="0" algn="just">
              <a:buNone/>
            </a:pPr>
            <a:endParaRPr lang="ru-RU" sz="2200" b="1" dirty="0" smtClean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2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r>
              <a:rPr lang="ru-RU" sz="22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психологической службы в системе общего образования и среднего профессионального образования </a:t>
            </a:r>
            <a:r>
              <a:rPr lang="ru-RU" sz="2200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(группирует функции по психолого-педагогическому сопровождению обучающихся; повышению престижа деятельности педагога-психолога и уровня доверия участников образовательных отношений к получению психолого-педагогической помощи; методическому сопровождению деятельности психологической службы; проведению мониторинговых исследований; внедрению в работу психологической службы цифровых инструментов и иное).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805" y="293059"/>
            <a:ext cx="3914847" cy="563880"/>
          </a:xfrm>
          <a:prstGeom prst="roundRect">
            <a:avLst/>
          </a:prstGeom>
          <a:solidFill>
            <a:srgbClr val="334A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Arial Black" panose="020B0A04020102020204" pitchFamily="34" charset="0"/>
              </a:rPr>
              <a:t>ФУНКЦИОНАЛЬНЫЕ БЛОКИ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805" y="1102998"/>
            <a:ext cx="11510418" cy="1478156"/>
          </a:xfrm>
          <a:prstGeom prst="roundRect">
            <a:avLst/>
          </a:prstGeom>
          <a:noFill/>
          <a:ln>
            <a:solidFill>
              <a:srgbClr val="334A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334A8D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805" y="2827213"/>
            <a:ext cx="11510418" cy="1478156"/>
          </a:xfrm>
          <a:prstGeom prst="roundRect">
            <a:avLst/>
          </a:prstGeom>
          <a:noFill/>
          <a:ln>
            <a:solidFill>
              <a:srgbClr val="334A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334A8D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805" y="4604663"/>
            <a:ext cx="11510418" cy="1888735"/>
          </a:xfrm>
          <a:prstGeom prst="roundRect">
            <a:avLst/>
          </a:prstGeom>
          <a:noFill/>
          <a:ln>
            <a:solidFill>
              <a:srgbClr val="334A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334A8D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32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926" y="273602"/>
            <a:ext cx="11490148" cy="639532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4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</a:t>
            </a:r>
            <a:r>
              <a:rPr lang="ru-RU" sz="34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психолого-педагогической деятельности определены в Федеральном законе об </a:t>
            </a:r>
            <a:r>
              <a:rPr lang="ru-RU" sz="34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образовании.</a:t>
            </a:r>
            <a:endParaRPr lang="ru-RU" sz="3400" b="1" dirty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Психолого-педагогическая, медицинская и социальная помощь оказывается детям, испытывающим </a:t>
            </a:r>
            <a:r>
              <a:rPr lang="ru-RU" sz="3400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трудности в </a:t>
            </a:r>
            <a:r>
              <a:rPr lang="ru-RU" sz="3400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освоении основных общеобразовательных программ, развитии и социальной адаптации, в том числе </a:t>
            </a:r>
            <a:r>
              <a:rPr lang="ru-RU" sz="3400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несовершеннолетним </a:t>
            </a:r>
            <a:r>
              <a:rPr lang="ru-RU" sz="3400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обучающимся, признанным в случаях и в порядке, которые предусмотрены </a:t>
            </a:r>
            <a:r>
              <a:rPr lang="ru-RU" sz="3400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уголовно-процессуальным </a:t>
            </a:r>
            <a:r>
              <a:rPr lang="ru-RU" sz="3400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законодательством, подозреваемыми, обвиняемыми или подсудимыми по уголовному делу либо </a:t>
            </a:r>
            <a:r>
              <a:rPr lang="ru-RU" sz="3400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являющимся потерпевшими </a:t>
            </a:r>
            <a:r>
              <a:rPr lang="ru-RU" sz="3400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свидетелями преступления, в центрах психолого-педагогической, медицинской и </a:t>
            </a:r>
            <a:r>
              <a:rPr lang="ru-RU" sz="3400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социальной помощи</a:t>
            </a:r>
            <a:r>
              <a:rPr lang="ru-RU" sz="3400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создаваемых органами государственной власти субъектов Российской Федерации, а также психологами</a:t>
            </a:r>
            <a:r>
              <a:rPr lang="ru-RU" sz="3400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педагогами-психологами </a:t>
            </a:r>
            <a:r>
              <a:rPr lang="ru-RU" sz="3400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организаций, осуществляющих образовательную деятельность, в которых такие дети </a:t>
            </a:r>
            <a:r>
              <a:rPr lang="ru-RU" sz="3400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обучаются</a:t>
            </a:r>
            <a:r>
              <a:rPr lang="ru-RU" sz="3400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Органы местного самоуправления имеют право на создание центров психолого-педагогической, </a:t>
            </a:r>
            <a:r>
              <a:rPr lang="ru-RU" sz="3400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медицинской </a:t>
            </a:r>
            <a:r>
              <a:rPr lang="ru-RU" sz="3400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социальной </a:t>
            </a:r>
            <a:r>
              <a:rPr lang="ru-RU" sz="3400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помощи.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Психолого-педагогическая, медицинская и социальная помощь включает в себя: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психолого-педагогическое консультирование обучающихся, их родителей (законных представителей) и </a:t>
            </a:r>
            <a:r>
              <a:rPr lang="ru-RU" sz="3400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педагогических </a:t>
            </a:r>
            <a:r>
              <a:rPr lang="ru-RU" sz="3400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коррекционно-развивающие и компенсирующие занятия с обучающимися, логопедическую помощь </a:t>
            </a:r>
            <a:r>
              <a:rPr lang="ru-RU" sz="3400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обучающимся</a:t>
            </a:r>
            <a:r>
              <a:rPr lang="ru-RU" sz="3400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комплекс реабилитационных и других медицинских мероприятий;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помощь обучающимся в профориентации, получении профессии и социальной адаптации.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Психолого-педагогическая, медицинская и социальная помощь оказывается детям на основании заявления </a:t>
            </a:r>
            <a:r>
              <a:rPr lang="ru-RU" sz="3400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согласия </a:t>
            </a:r>
            <a:r>
              <a:rPr lang="ru-RU" sz="3400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письменной форме их родителей (законных представителей).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4926" y="397232"/>
            <a:ext cx="8558873" cy="563880"/>
          </a:xfrm>
          <a:prstGeom prst="roundRect">
            <a:avLst/>
          </a:prstGeom>
          <a:solidFill>
            <a:srgbClr val="334A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Arial Black" panose="020B0A04020102020204" pitchFamily="34" charset="0"/>
              </a:rPr>
              <a:t>Федеральный закон "Об образовании в Российской Федерации" от 29.12.2012 N 273-ФЗ Статья  42</a:t>
            </a:r>
          </a:p>
        </p:txBody>
      </p:sp>
    </p:spTree>
    <p:extLst>
      <p:ext uri="{BB962C8B-B14F-4D97-AF65-F5344CB8AC3E}">
        <p14:creationId xmlns:p14="http://schemas.microsoft.com/office/powerpoint/2010/main" val="13702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-1180617" y="-1327686"/>
            <a:ext cx="4861367" cy="4861367"/>
          </a:xfrm>
          <a:prstGeom prst="ellipse">
            <a:avLst/>
          </a:prstGeom>
          <a:solidFill>
            <a:srgbClr val="334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805" y="2238743"/>
            <a:ext cx="11510418" cy="1036892"/>
          </a:xfrm>
          <a:prstGeom prst="roundRect">
            <a:avLst/>
          </a:prstGeom>
          <a:solidFill>
            <a:schemeClr val="bg1"/>
          </a:solidFill>
          <a:ln>
            <a:solidFill>
              <a:srgbClr val="334A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334A8D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805" y="1102998"/>
            <a:ext cx="11510418" cy="795250"/>
          </a:xfrm>
          <a:prstGeom prst="roundRect">
            <a:avLst/>
          </a:prstGeom>
          <a:solidFill>
            <a:schemeClr val="bg1"/>
          </a:solidFill>
          <a:ln>
            <a:solidFill>
              <a:srgbClr val="334A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334A8D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001" y="1252111"/>
            <a:ext cx="11593228" cy="3620831"/>
          </a:xfrm>
        </p:spPr>
        <p:txBody>
          <a:bodyPr/>
          <a:lstStyle/>
          <a:p>
            <a:pPr marL="114300" indent="0" algn="just">
              <a:buNone/>
            </a:pPr>
            <a:r>
              <a:rPr lang="ru-RU" sz="20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</a:t>
            </a:r>
            <a:r>
              <a:rPr lang="ru-RU" sz="2000" b="1" dirty="0" err="1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20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от 01.07.2024 N ДГ-1105/07 "О направлении Концепции и плана" </a:t>
            </a:r>
            <a:endParaRPr lang="ru-RU" sz="2000" b="1" dirty="0" smtClean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endParaRPr lang="ru-RU" sz="2000" b="1" dirty="0" smtClean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r>
              <a:rPr lang="ru-RU" sz="20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"Концепция развития </a:t>
            </a:r>
            <a:r>
              <a:rPr lang="ru-RU" sz="20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психолого-педагогической помощи в сфере общего образования и среднего профессионального образования в Российской Федерации на период до 2030 года", </a:t>
            </a:r>
            <a:r>
              <a:rPr lang="ru-RU" sz="20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утвержденная </a:t>
            </a:r>
            <a:r>
              <a:rPr lang="ru-RU" sz="2000" b="1" dirty="0" err="1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Минпросвещением</a:t>
            </a:r>
            <a:r>
              <a:rPr lang="ru-RU" sz="20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</a:t>
            </a:r>
            <a:r>
              <a:rPr lang="ru-RU" sz="20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18.06.2024 </a:t>
            </a:r>
            <a:r>
              <a:rPr lang="en-US" sz="20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u-RU" sz="20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СК-13/07вн.</a:t>
            </a:r>
            <a:r>
              <a:rPr lang="ru-RU" sz="20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000" b="1" dirty="0" smtClean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endParaRPr lang="ru-RU" sz="2000" b="1" dirty="0" smtClean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r>
              <a:rPr lang="ru-RU" sz="20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"План </a:t>
            </a:r>
            <a:r>
              <a:rPr lang="ru-RU" sz="20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 </a:t>
            </a:r>
            <a:r>
              <a:rPr lang="ru-RU" sz="20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2024 - 2030 годы по реализации Концепции развития системы психолого-педагогической помощи в сфере общего образования и среднего профессионального образования в Российской Федерации на период до 2030 года", </a:t>
            </a:r>
            <a:r>
              <a:rPr lang="ru-RU" sz="20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утвержденный </a:t>
            </a:r>
            <a:r>
              <a:rPr lang="ru-RU" sz="2000" b="1" dirty="0" err="1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Минпросвещением</a:t>
            </a:r>
            <a:r>
              <a:rPr lang="ru-RU" sz="20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</a:t>
            </a:r>
            <a:r>
              <a:rPr lang="ru-RU" sz="20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18.06.2024 </a:t>
            </a:r>
            <a:r>
              <a:rPr lang="en-US" sz="20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u-RU" sz="20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СК-13/07вн.</a:t>
            </a:r>
            <a:r>
              <a:rPr lang="ru-RU" sz="20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204" y="5416402"/>
            <a:ext cx="1597025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57805" y="3616129"/>
            <a:ext cx="11510418" cy="1372559"/>
          </a:xfrm>
          <a:prstGeom prst="roundRect">
            <a:avLst/>
          </a:prstGeom>
          <a:noFill/>
          <a:ln>
            <a:solidFill>
              <a:srgbClr val="334A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334A8D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71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3042" y="525438"/>
            <a:ext cx="11179944" cy="6332562"/>
          </a:xfrm>
        </p:spPr>
        <p:txBody>
          <a:bodyPr>
            <a:normAutofit/>
          </a:bodyPr>
          <a:lstStyle/>
          <a:p>
            <a:pPr marL="0" indent="447675" algn="just">
              <a:buNone/>
            </a:pPr>
            <a:endParaRPr lang="ru-RU" sz="2400" b="1" dirty="0" smtClean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47675" algn="just">
              <a:buNone/>
            </a:pPr>
            <a:endParaRPr lang="ru-RU" sz="2400" b="1" dirty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47675" algn="just">
              <a:buNone/>
            </a:pPr>
            <a:endParaRPr lang="ru-RU" sz="2400" b="1" dirty="0" smtClean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400" b="1" dirty="0" err="1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24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утвердило Концепцию развития системы психолого-педагогической помощи в сфере общего образования и среднего профессионального образования в Российской Федерации на период до 2030 года, а также план её </a:t>
            </a:r>
            <a:r>
              <a:rPr lang="ru-RU" sz="24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реализации.</a:t>
            </a:r>
          </a:p>
          <a:p>
            <a:pPr marL="0" indent="447675" algn="just">
              <a:buNone/>
            </a:pPr>
            <a:endParaRPr lang="ru-RU" sz="2400" b="1" dirty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24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Концепции – развитие целостной комплексной системы психолого-педагогической помощи, позволяющей обеспечить её качество и доступность.</a:t>
            </a:r>
          </a:p>
          <a:p>
            <a:endParaRPr lang="ru-RU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633" y="300250"/>
            <a:ext cx="1597025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57805" y="3616129"/>
            <a:ext cx="11510418" cy="1372559"/>
          </a:xfrm>
          <a:prstGeom prst="roundRect">
            <a:avLst/>
          </a:prstGeom>
          <a:noFill/>
          <a:ln>
            <a:solidFill>
              <a:srgbClr val="334A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334A8D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3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088" y="1622108"/>
            <a:ext cx="10625959" cy="6401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18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единых подходов и стандартов оказания психолого-педагогической помощи детям, подросткам, родителям, в особенности обучающимся целевых групп;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оказание </a:t>
            </a:r>
            <a:r>
              <a:rPr lang="ru-RU" sz="18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психолого-педагогической помощи в рамках комплексной реабилитации обучающихся с ОВЗ и инвалидностью;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разработка </a:t>
            </a:r>
            <a:r>
              <a:rPr lang="ru-RU" sz="18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совершенствование организационно-управленческой, нормативной, правовой, научно-методической и информационной базы оказания психолого-педагогической помощи;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совершенствование </a:t>
            </a:r>
            <a:r>
              <a:rPr lang="ru-RU" sz="18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взаимодействия при оказании помощи обучающимся, в особенности целевых групп и их родителям;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обеспечение </a:t>
            </a:r>
            <a:r>
              <a:rPr lang="ru-RU" sz="18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профессиональной подготовки педагогов-психологов (психологов в сфере образования);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повышение </a:t>
            </a:r>
            <a:r>
              <a:rPr lang="ru-RU" sz="18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 доверия обучающихся и их родителей к возможностям психолого-педагогической помощи и повышение престижа профессиональной деятельности педагогов-психологов (психологов образования</a:t>
            </a:r>
            <a:r>
              <a:rPr lang="ru-RU" sz="18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029" y="147485"/>
            <a:ext cx="1597025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96088" y="821379"/>
            <a:ext cx="3148995" cy="563880"/>
          </a:xfrm>
          <a:prstGeom prst="roundRect">
            <a:avLst/>
          </a:prstGeom>
          <a:solidFill>
            <a:srgbClr val="334A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Arial Black" panose="020B0A04020102020204" pitchFamily="34" charset="0"/>
              </a:rPr>
              <a:t>ЗАДАЧИ КОНЦЕПЦИИ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331" y="1685859"/>
            <a:ext cx="11855669" cy="6243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 </a:t>
            </a:r>
            <a:r>
              <a:rPr lang="ru-RU" sz="16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равной доступности качественной психолого-педагогической помощи участникам образовательных отношений во всех субъектах Российской Федерации;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адресность </a:t>
            </a:r>
            <a:r>
              <a:rPr lang="ru-RU" sz="16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своевременность оказания профессиональной психологической помощи участникам образовательных отношений;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преемственность </a:t>
            </a:r>
            <a:r>
              <a:rPr lang="ru-RU" sz="16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по оказанию психолого-педагогической помощи обучающимся на всех уровнях образования (дошкольного, начального общего, основного общего, среднего общего, среднего профессионального образования);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межведомственный </a:t>
            </a:r>
            <a:r>
              <a:rPr lang="ru-RU" sz="16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межуровневый подход при построении системы оказания психолого-педагогической помощи участникам образовательных отношений;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непрерывность </a:t>
            </a:r>
            <a:r>
              <a:rPr lang="ru-RU" sz="16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преемственность профессиональной подготовки кадров с учетом социального запроса и научных достижений;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активная </a:t>
            </a:r>
            <a:r>
              <a:rPr lang="ru-RU" sz="16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педагогов-психологов (психологов в сфере образования) как участников педагогической команды для обеспечения психологически благоприятной и безопасной образовательной среды;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добровольность </a:t>
            </a:r>
            <a:r>
              <a:rPr lang="ru-RU" sz="1600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получения психолого-педагогической помощи всеми участниками образовательных отношений, возможность отказаться на любом этапе от получения </a:t>
            </a:r>
            <a:r>
              <a:rPr lang="ru-RU" sz="1600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помощи.</a:t>
            </a:r>
            <a:endParaRPr lang="ru-RU" sz="1600" b="1" dirty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250" y="0"/>
            <a:ext cx="1419750" cy="119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65609" y="770579"/>
            <a:ext cx="1881352" cy="563880"/>
          </a:xfrm>
          <a:prstGeom prst="roundRect">
            <a:avLst/>
          </a:prstGeom>
          <a:solidFill>
            <a:srgbClr val="334A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Arial Black" panose="020B0A04020102020204" pitchFamily="34" charset="0"/>
              </a:rPr>
              <a:t>ПРИНЦИПЫ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1043</Words>
  <Application>Microsoft Office PowerPoint</Application>
  <PresentationFormat>Широкоэкранный</PresentationFormat>
  <Paragraphs>87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«Школа молодых педагогов»   Республиканский семинар для учителей истории и обществознания, в том числе школ с низкими результатами обучения    26.03.2024 г. Симферополь</dc:title>
  <dc:creator>cnppm1</dc:creator>
  <cp:lastModifiedBy>Владислав Римский</cp:lastModifiedBy>
  <cp:revision>92</cp:revision>
  <dcterms:created xsi:type="dcterms:W3CDTF">2024-03-25T11:07:18Z</dcterms:created>
  <dcterms:modified xsi:type="dcterms:W3CDTF">2025-04-15T16:29:04Z</dcterms:modified>
</cp:coreProperties>
</file>